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8" r:id="rId3"/>
    <p:sldId id="269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 rtl="0">
      <a:defRPr lang="el-G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2851F0-EAAB-4BE4-837A-C14E1A73997B}" v="1277" dt="2021-09-16T08:22:22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4" autoAdjust="0"/>
    <p:restoredTop sz="94660"/>
  </p:normalViewPr>
  <p:slideViewPr>
    <p:cSldViewPr snapToGrid="0">
      <p:cViewPr varScale="1">
        <p:scale>
          <a:sx n="95" d="100"/>
          <a:sy n="95" d="100"/>
        </p:scale>
        <p:origin x="-67" y="-2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58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="" xmlns:a16="http://schemas.microsoft.com/office/drawing/2014/main" id="{EB804733-174B-498D-A690-ECA463CFD5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229AFECF-DD5B-4779-8633-A35ED8F9D5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25CB3-E140-4BF8-8B22-4844C888A536}" type="datetime1">
              <a:rPr lang="el-GR" smtClean="0"/>
              <a:pPr/>
              <a:t>9/9/2025</a:t>
            </a:fld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="" xmlns:a16="http://schemas.microsoft.com/office/drawing/2014/main" id="{F633E995-5F46-4D05-8DB1-1962EF13A1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="" xmlns:a16="http://schemas.microsoft.com/office/drawing/2014/main" id="{D6C2F56C-CD6D-443C-88A7-5ED47005D7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2E80D-9FC6-472A-BEAC-CDE4182E566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80265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noProof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96EF9-22AE-4667-A523-54E35BDF5198}" type="datetime1">
              <a:rPr lang="el-GR" smtClean="0"/>
              <a:pPr/>
              <a:t>9/9/2025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/>
              <a:t>Στυλ κειμένου υποδείγματος</a:t>
            </a:r>
          </a:p>
          <a:p>
            <a:pPr lvl="1"/>
            <a:r>
              <a:rPr lang="el-GR" noProof="0"/>
              <a:t>Δεύτερο επίπεδο</a:t>
            </a:r>
          </a:p>
          <a:p>
            <a:pPr lvl="2"/>
            <a:r>
              <a:rPr lang="el-GR" noProof="0"/>
              <a:t>Τρίτο επίπεδο</a:t>
            </a:r>
          </a:p>
          <a:p>
            <a:pPr lvl="3"/>
            <a:r>
              <a:rPr lang="el-GR" noProof="0"/>
              <a:t>Τέταρτο επίπεδο</a:t>
            </a:r>
          </a:p>
          <a:p>
            <a:pPr lvl="4"/>
            <a:r>
              <a:rPr lang="el-GR" noProof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E33FE-2692-4EAE-860C-0FD9C7A8A4FB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="" xmlns:p14="http://schemas.microsoft.com/office/powerpoint/2010/main" val="3281180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E33FE-2692-4EAE-860C-0FD9C7A8A4FB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40201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568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193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309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=""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103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786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=""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399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=""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855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1364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145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4530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=""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290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pPr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17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4F87819-B70D-4927-B657-7D175613F9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DCB3820D-C773-4632-9F79-C890E1B2B5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177668"/>
          </a:xfrm>
          <a:custGeom>
            <a:avLst/>
            <a:gdLst>
              <a:gd name="connsiteX0" fmla="*/ 6861986 w 12191999"/>
              <a:gd name="connsiteY0" fmla="*/ 6107659 h 6177668"/>
              <a:gd name="connsiteX1" fmla="*/ 6860986 w 12191999"/>
              <a:gd name="connsiteY1" fmla="*/ 6107739 h 6177668"/>
              <a:gd name="connsiteX2" fmla="*/ 6860759 w 12191999"/>
              <a:gd name="connsiteY2" fmla="*/ 6108287 h 6177668"/>
              <a:gd name="connsiteX3" fmla="*/ 0 w 12191999"/>
              <a:gd name="connsiteY3" fmla="*/ 0 h 6177668"/>
              <a:gd name="connsiteX4" fmla="*/ 12191999 w 12191999"/>
              <a:gd name="connsiteY4" fmla="*/ 0 h 6177668"/>
              <a:gd name="connsiteX5" fmla="*/ 12191999 w 12191999"/>
              <a:gd name="connsiteY5" fmla="*/ 5215324 h 6177668"/>
              <a:gd name="connsiteX6" fmla="*/ 12144282 w 12191999"/>
              <a:gd name="connsiteY6" fmla="*/ 5229900 h 6177668"/>
              <a:gd name="connsiteX7" fmla="*/ 11759192 w 12191999"/>
              <a:gd name="connsiteY7" fmla="*/ 5336208 h 6177668"/>
              <a:gd name="connsiteX8" fmla="*/ 10505159 w 12191999"/>
              <a:gd name="connsiteY8" fmla="*/ 5627228 h 6177668"/>
              <a:gd name="connsiteX9" fmla="*/ 9501755 w 12191999"/>
              <a:gd name="connsiteY9" fmla="*/ 5807012 h 6177668"/>
              <a:gd name="connsiteX10" fmla="*/ 8534155 w 12191999"/>
              <a:gd name="connsiteY10" fmla="*/ 5944240 h 6177668"/>
              <a:gd name="connsiteX11" fmla="*/ 7790171 w 12191999"/>
              <a:gd name="connsiteY11" fmla="*/ 6026297 h 6177668"/>
              <a:gd name="connsiteX12" fmla="*/ 7024337 w 12191999"/>
              <a:gd name="connsiteY12" fmla="*/ 6093812 h 6177668"/>
              <a:gd name="connsiteX13" fmla="*/ 7008892 w 12191999"/>
              <a:gd name="connsiteY13" fmla="*/ 6095938 h 6177668"/>
              <a:gd name="connsiteX14" fmla="*/ 6862735 w 12191999"/>
              <a:gd name="connsiteY14" fmla="*/ 6107599 h 6177668"/>
              <a:gd name="connsiteX15" fmla="*/ 6872248 w 12191999"/>
              <a:gd name="connsiteY15" fmla="*/ 6109467 h 6177668"/>
              <a:gd name="connsiteX16" fmla="*/ 6907812 w 12191999"/>
              <a:gd name="connsiteY16" fmla="*/ 6107715 h 6177668"/>
              <a:gd name="connsiteX17" fmla="*/ 6956484 w 12191999"/>
              <a:gd name="connsiteY17" fmla="*/ 6104658 h 6177668"/>
              <a:gd name="connsiteX18" fmla="*/ 7652688 w 12191999"/>
              <a:gd name="connsiteY18" fmla="*/ 6071273 h 6177668"/>
              <a:gd name="connsiteX19" fmla="*/ 8699923 w 12191999"/>
              <a:gd name="connsiteY19" fmla="*/ 5982083 h 6177668"/>
              <a:gd name="connsiteX20" fmla="*/ 9557819 w 12191999"/>
              <a:gd name="connsiteY20" fmla="*/ 5875435 h 6177668"/>
              <a:gd name="connsiteX21" fmla="*/ 10709534 w 12191999"/>
              <a:gd name="connsiteY21" fmla="*/ 5676156 h 6177668"/>
              <a:gd name="connsiteX22" fmla="*/ 12081554 w 12191999"/>
              <a:gd name="connsiteY22" fmla="*/ 5341561 h 6177668"/>
              <a:gd name="connsiteX23" fmla="*/ 12191999 w 12191999"/>
              <a:gd name="connsiteY23" fmla="*/ 5308238 h 6177668"/>
              <a:gd name="connsiteX24" fmla="*/ 12191999 w 12191999"/>
              <a:gd name="connsiteY24" fmla="*/ 5364054 h 6177668"/>
              <a:gd name="connsiteX25" fmla="*/ 11911964 w 12191999"/>
              <a:gd name="connsiteY25" fmla="*/ 5447316 h 6177668"/>
              <a:gd name="connsiteX26" fmla="*/ 11020049 w 12191999"/>
              <a:gd name="connsiteY26" fmla="*/ 5667491 h 6177668"/>
              <a:gd name="connsiteX27" fmla="*/ 10064425 w 12191999"/>
              <a:gd name="connsiteY27" fmla="*/ 5852245 h 6177668"/>
              <a:gd name="connsiteX28" fmla="*/ 9264124 w 12191999"/>
              <a:gd name="connsiteY28" fmla="*/ 5971252 h 6177668"/>
              <a:gd name="connsiteX29" fmla="*/ 8654182 w 12191999"/>
              <a:gd name="connsiteY29" fmla="*/ 6042605 h 6177668"/>
              <a:gd name="connsiteX30" fmla="*/ 7938866 w 12191999"/>
              <a:gd name="connsiteY30" fmla="*/ 6105677 h 6177668"/>
              <a:gd name="connsiteX31" fmla="*/ 7008089 w 12191999"/>
              <a:gd name="connsiteY31" fmla="*/ 6158427 h 6177668"/>
              <a:gd name="connsiteX32" fmla="*/ 6549390 w 12191999"/>
              <a:gd name="connsiteY32" fmla="*/ 6172697 h 6177668"/>
              <a:gd name="connsiteX33" fmla="*/ 6433696 w 12191999"/>
              <a:gd name="connsiteY33" fmla="*/ 6177668 h 6177668"/>
              <a:gd name="connsiteX34" fmla="*/ 6127899 w 12191999"/>
              <a:gd name="connsiteY34" fmla="*/ 6177668 h 6177668"/>
              <a:gd name="connsiteX35" fmla="*/ 6048391 w 12191999"/>
              <a:gd name="connsiteY35" fmla="*/ 6172953 h 6177668"/>
              <a:gd name="connsiteX36" fmla="*/ 5334221 w 12191999"/>
              <a:gd name="connsiteY36" fmla="*/ 6135747 h 6177668"/>
              <a:gd name="connsiteX37" fmla="*/ 4413510 w 12191999"/>
              <a:gd name="connsiteY37" fmla="*/ 6072039 h 6177668"/>
              <a:gd name="connsiteX38" fmla="*/ 3438265 w 12191999"/>
              <a:gd name="connsiteY38" fmla="*/ 5970870 h 6177668"/>
              <a:gd name="connsiteX39" fmla="*/ 2425303 w 12191999"/>
              <a:gd name="connsiteY39" fmla="*/ 5848805 h 6177668"/>
              <a:gd name="connsiteX40" fmla="*/ 1293973 w 12191999"/>
              <a:gd name="connsiteY40" fmla="*/ 5671060 h 6177668"/>
              <a:gd name="connsiteX41" fmla="*/ 126888 w 12191999"/>
              <a:gd name="connsiteY41" fmla="*/ 5425029 h 6177668"/>
              <a:gd name="connsiteX42" fmla="*/ 0 w 12191999"/>
              <a:gd name="connsiteY42" fmla="*/ 5392100 h 6177668"/>
              <a:gd name="connsiteX43" fmla="*/ 0 w 12191999"/>
              <a:gd name="connsiteY43" fmla="*/ 5333771 h 6177668"/>
              <a:gd name="connsiteX44" fmla="*/ 130837 w 12191999"/>
              <a:gd name="connsiteY44" fmla="*/ 5368509 h 6177668"/>
              <a:gd name="connsiteX45" fmla="*/ 660204 w 12191999"/>
              <a:gd name="connsiteY45" fmla="*/ 5490001 h 6177668"/>
              <a:gd name="connsiteX46" fmla="*/ 1831416 w 12191999"/>
              <a:gd name="connsiteY46" fmla="*/ 5705715 h 6177668"/>
              <a:gd name="connsiteX47" fmla="*/ 2677204 w 12191999"/>
              <a:gd name="connsiteY47" fmla="*/ 5825742 h 6177668"/>
              <a:gd name="connsiteX48" fmla="*/ 2644716 w 12191999"/>
              <a:gd name="connsiteY48" fmla="*/ 5815549 h 6177668"/>
              <a:gd name="connsiteX49" fmla="*/ 1173182 w 12191999"/>
              <a:gd name="connsiteY49" fmla="*/ 5474074 h 6177668"/>
              <a:gd name="connsiteX50" fmla="*/ 479527 w 12191999"/>
              <a:gd name="connsiteY50" fmla="*/ 5269379 h 6177668"/>
              <a:gd name="connsiteX51" fmla="*/ 0 w 12191999"/>
              <a:gd name="connsiteY51" fmla="*/ 5107083 h 617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0C4798B-AA68-43B7-9599-C9557A956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5000"/>
          </a:blip>
          <a:srcRect r="-2" b="32439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026747"/>
            <a:ext cx="9144000" cy="2387600"/>
          </a:xfrm>
        </p:spPr>
        <p:txBody>
          <a:bodyPr rtlCol="0">
            <a:normAutofit/>
          </a:bodyPr>
          <a:lstStyle/>
          <a:p>
            <a:pPr algn="ctr"/>
            <a:r>
              <a:rPr lang="el-GR" sz="8000" dirty="0">
                <a:solidFill>
                  <a:schemeClr val="bg1"/>
                </a:solidFill>
                <a:latin typeface="Calibri"/>
                <a:cs typeface="Calibri"/>
              </a:rPr>
              <a:t>Θεατρικό εργαστήριο</a:t>
            </a:r>
            <a:endParaRPr lang="el-GR" sz="8000" dirty="0" err="1">
              <a:solidFill>
                <a:schemeClr val="bg1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927080"/>
            <a:ext cx="9144000" cy="1197323"/>
          </a:xfrm>
        </p:spPr>
        <p:txBody>
          <a:bodyPr vert="horz" lIns="91440" tIns="91440" rIns="91440" bIns="91440" rtlCol="0" anchor="t">
            <a:normAutofit fontScale="92500" lnSpcReduction="20000"/>
          </a:bodyPr>
          <a:lstStyle/>
          <a:p>
            <a:pPr algn="ctr"/>
            <a:r>
              <a:rPr lang="el-GR" sz="3200" dirty="0">
                <a:solidFill>
                  <a:schemeClr val="bg1"/>
                </a:solidFill>
                <a:latin typeface="Calibri"/>
                <a:cs typeface="Calibri"/>
              </a:rPr>
              <a:t>2ο Πρότυπο  Γυμνάσιο </a:t>
            </a:r>
            <a:r>
              <a:rPr lang="el-GR" sz="3200" dirty="0" smtClean="0">
                <a:solidFill>
                  <a:schemeClr val="bg1"/>
                </a:solidFill>
                <a:latin typeface="Calibri"/>
                <a:cs typeface="Calibri"/>
              </a:rPr>
              <a:t>Τρίπολης</a:t>
            </a:r>
          </a:p>
          <a:p>
            <a:pPr algn="ctr"/>
            <a:r>
              <a:rPr lang="el-GR" sz="3200" dirty="0" smtClean="0">
                <a:solidFill>
                  <a:schemeClr val="bg1"/>
                </a:solidFill>
                <a:latin typeface="Calibri"/>
                <a:cs typeface="Calibri"/>
              </a:rPr>
              <a:t>2025-26</a:t>
            </a: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="" xmlns:a16="http://schemas.microsoft.com/office/drawing/2014/main" id="{DCB8EB4B-AFE9-41E8-95B0-F246E57404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974206" y="3650059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632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31B8A7CE-BAD4-4275-83D3-50E056E0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Φίλοι!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E344FCA0-D570-4B5D-8A72-71C5E6B60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Το </a:t>
            </a:r>
            <a:r>
              <a:rPr lang="el-GR" dirty="0" smtClean="0"/>
              <a:t>κυριότερο: </a:t>
            </a:r>
            <a:r>
              <a:rPr lang="el-GR" dirty="0"/>
              <a:t>θ</a:t>
            </a:r>
            <a:r>
              <a:rPr lang="el-GR" dirty="0" smtClean="0"/>
              <a:t>α </a:t>
            </a:r>
            <a:r>
              <a:rPr lang="el-GR" dirty="0"/>
              <a:t>γνωριστούμε μεταξύ μας και θα περάσουμε  </a:t>
            </a:r>
            <a:r>
              <a:rPr lang="el-GR" dirty="0" smtClean="0"/>
              <a:t>αξέχαστες </a:t>
            </a:r>
            <a:r>
              <a:rPr lang="el-GR" dirty="0"/>
              <a:t>στιγμές! Το θέατρο είναι χαρά, είναι μοίρασμα, συνεργασία και ομορφιά! Το θέατρο είναι μεγάλη και σύνθετη Τέχνη!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686146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66BA132C-9D0B-4F0F-BB0D-886475975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πρόγραμμά μας!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D862FF6D-5D5D-43C1-848A-E2DEC9EBA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l-GR" dirty="0">
                <a:ea typeface="+mn-lt"/>
                <a:cs typeface="+mn-lt"/>
              </a:rPr>
              <a:t>Εισαγωγή στη θεατρική παιδεία – θεατρικές ασκήσεις και αυτοσχεδιασμοί  (10 ώρες)</a:t>
            </a:r>
            <a:endParaRPr lang="el-GR" dirty="0"/>
          </a:p>
          <a:p>
            <a:r>
              <a:rPr lang="el-GR" dirty="0">
                <a:ea typeface="+mn-lt"/>
                <a:cs typeface="+mn-lt"/>
              </a:rPr>
              <a:t>Ανάγνωση θεατρικών έργων  για την επιλογή του έργου μας(10 ώρες)</a:t>
            </a:r>
            <a:endParaRPr lang="el-GR" dirty="0"/>
          </a:p>
          <a:p>
            <a:r>
              <a:rPr lang="el-GR" dirty="0">
                <a:ea typeface="+mn-lt"/>
                <a:cs typeface="+mn-lt"/>
              </a:rPr>
              <a:t>Κατανομή ρόλων - Πρόβες της θεατρικής παράστασης  (25 ώρες)</a:t>
            </a:r>
            <a:endParaRPr lang="el-GR" dirty="0"/>
          </a:p>
          <a:p>
            <a:r>
              <a:rPr lang="el-GR" dirty="0">
                <a:ea typeface="+mn-lt"/>
                <a:cs typeface="+mn-lt"/>
              </a:rPr>
              <a:t>Δημιουργία σκηνικών και θεατρικών κοστουμιών, μουσική επένδυση της παράστασης   ( 12 ώρες)</a:t>
            </a:r>
            <a:endParaRPr lang="el-GR" dirty="0"/>
          </a:p>
          <a:p>
            <a:r>
              <a:rPr lang="el-GR" dirty="0">
                <a:ea typeface="+mn-lt"/>
                <a:cs typeface="+mn-lt"/>
              </a:rPr>
              <a:t>Γενική πρόβα (3 ώρες)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3762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9A464210-190F-43FD-B725-272EDA88D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εργαλεία μας: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6246F014-A2EB-4429-B42D-9295527B4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l-GR" dirty="0">
                <a:ea typeface="+mn-lt"/>
                <a:cs typeface="+mn-lt"/>
              </a:rPr>
              <a:t>Βιβλία, μουσική, βιντεοσκοπημένες  παραστάσεις και κινηματογραφικές ταινίες, οπτικοακουστικό υλικό, θεατρικά έργα, προσωπικές σημειώσεις....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Το κέφι και η διάθεσή μας, κυρίως!!</a:t>
            </a:r>
          </a:p>
          <a:p>
            <a:pPr marL="0" indent="0">
              <a:buNone/>
            </a:pPr>
            <a:r>
              <a:rPr lang="el-GR" dirty="0"/>
              <a:t>Σας περιμένουμε!</a:t>
            </a:r>
          </a:p>
        </p:txBody>
      </p:sp>
      <p:sp>
        <p:nvSpPr>
          <p:cNvPr id="4" name="Αστέρι: 5 ακτίνες 3">
            <a:extLst>
              <a:ext uri="{FF2B5EF4-FFF2-40B4-BE49-F238E27FC236}">
                <a16:creationId xmlns="" xmlns:a16="http://schemas.microsoft.com/office/drawing/2014/main" id="{703B6FF6-12C9-41B8-9F34-6CE66BE70F2E}"/>
              </a:ext>
            </a:extLst>
          </p:cNvPr>
          <p:cNvSpPr/>
          <p:nvPr/>
        </p:nvSpPr>
        <p:spPr>
          <a:xfrm>
            <a:off x="252844" y="1534390"/>
            <a:ext cx="917863" cy="9178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Αστέρι: 5 ακτίνες 4">
            <a:extLst>
              <a:ext uri="{FF2B5EF4-FFF2-40B4-BE49-F238E27FC236}">
                <a16:creationId xmlns="" xmlns:a16="http://schemas.microsoft.com/office/drawing/2014/main" id="{1A02DFBD-3361-49DF-A0E9-37213C6092C6}"/>
              </a:ext>
            </a:extLst>
          </p:cNvPr>
          <p:cNvSpPr/>
          <p:nvPr/>
        </p:nvSpPr>
        <p:spPr>
          <a:xfrm>
            <a:off x="456333" y="3954606"/>
            <a:ext cx="917863" cy="9178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237111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159D0231-337F-4E2F-8F0F-3458F5F14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Αρχαίο θέατρο...είναι στο αίμα μας!</a:t>
            </a:r>
          </a:p>
        </p:txBody>
      </p:sp>
      <p:pic>
        <p:nvPicPr>
          <p:cNvPr id="5" name="Εικόνα 5" descr="Εικόνα που περιέχει χάρτης&#10;&#10;Περιγραφή που δημιουργήθηκε αυτόματα">
            <a:extLst>
              <a:ext uri="{FF2B5EF4-FFF2-40B4-BE49-F238E27FC236}">
                <a16:creationId xmlns="" xmlns:a16="http://schemas.microsoft.com/office/drawing/2014/main" id="{1CF404BD-EE67-48E8-8F53-70A443483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5216" y="1929384"/>
            <a:ext cx="3401568" cy="4251960"/>
          </a:xfrm>
        </p:spPr>
      </p:pic>
    </p:spTree>
    <p:extLst>
      <p:ext uri="{BB962C8B-B14F-4D97-AF65-F5344CB8AC3E}">
        <p14:creationId xmlns="" xmlns:p14="http://schemas.microsoft.com/office/powerpoint/2010/main" val="3092105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4DAA4F1E-82CD-4D9F-9935-B01989822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Πληροφορίες: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1C501EEC-EB2D-4630-9485-4788D5EBA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l-GR" dirty="0"/>
          </a:p>
          <a:p>
            <a:endParaRPr lang="el-GR" dirty="0"/>
          </a:p>
          <a:p>
            <a:pPr>
              <a:buNone/>
            </a:pPr>
            <a:r>
              <a:rPr lang="el-GR" dirty="0"/>
              <a:t>Αντιόπη-Ζωή </a:t>
            </a:r>
            <a:r>
              <a:rPr lang="el-GR" dirty="0" err="1" smtClean="0"/>
              <a:t>Μαργιά</a:t>
            </a: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Φιλόλογος </a:t>
            </a:r>
            <a:r>
              <a:rPr lang="el-GR" dirty="0"/>
              <a:t>&amp; Θεατρολόγος</a:t>
            </a:r>
          </a:p>
          <a:p>
            <a:endParaRPr lang="el-GR" dirty="0"/>
          </a:p>
          <a:p>
            <a:pPr>
              <a:buNone/>
            </a:pPr>
            <a:r>
              <a:rPr lang="el-GR" dirty="0"/>
              <a:t>                           </a:t>
            </a:r>
          </a:p>
        </p:txBody>
      </p:sp>
      <p:sp>
        <p:nvSpPr>
          <p:cNvPr id="4" name="Καρδιά 3">
            <a:extLst>
              <a:ext uri="{FF2B5EF4-FFF2-40B4-BE49-F238E27FC236}">
                <a16:creationId xmlns="" xmlns:a16="http://schemas.microsoft.com/office/drawing/2014/main" id="{497629BC-7485-4B29-9470-E3CB1103959B}"/>
              </a:ext>
            </a:extLst>
          </p:cNvPr>
          <p:cNvSpPr/>
          <p:nvPr/>
        </p:nvSpPr>
        <p:spPr>
          <a:xfrm>
            <a:off x="7691003" y="4530436"/>
            <a:ext cx="917863" cy="917863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2604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κάθε Τρίτη, 13:50- 15:20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sz="3200" dirty="0" smtClean="0"/>
              <a:t>Θεατρικό Εργαστήριο. Εμψύχωση ομάδων μέσα από </a:t>
            </a:r>
          </a:p>
          <a:p>
            <a:pPr>
              <a:buNone/>
            </a:pPr>
            <a:r>
              <a:rPr lang="el-GR" sz="3200" dirty="0" smtClean="0"/>
              <a:t>το θεατρικό και το εικαστικό παιχνίδι.</a:t>
            </a:r>
          </a:p>
          <a:p>
            <a:pPr>
              <a:buNone/>
            </a:pPr>
            <a:r>
              <a:rPr lang="el-GR" sz="3200" dirty="0" smtClean="0"/>
              <a:t>"Ιστορίες για να μαθαίνεις.... Παιχνίδια για να μεγαλώνεις"</a:t>
            </a:r>
            <a:endParaRPr lang="el-GR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αφίσα μας</a:t>
            </a:r>
            <a:endParaRPr lang="el-GR" dirty="0"/>
          </a:p>
        </p:txBody>
      </p:sp>
      <p:pic>
        <p:nvPicPr>
          <p:cNvPr id="1026" name="Picture 2" descr="C:\Users\User\Downloads\1000004040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26568" y="1876926"/>
            <a:ext cx="3323211" cy="4457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289ED1AA-8684-4D37-B208-8777E1A778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51">
            <a:extLst>
              <a:ext uri="{FF2B5EF4-FFF2-40B4-BE49-F238E27FC236}">
                <a16:creationId xmlns="" xmlns:a16="http://schemas.microsoft.com/office/drawing/2014/main" id="{5E0D0E5A-6E97-46A9-AF74-EAEA1E0442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19417" y="6756322"/>
            <a:ext cx="5657849" cy="101678"/>
          </a:xfrm>
          <a:custGeom>
            <a:avLst/>
            <a:gdLst>
              <a:gd name="connsiteX0" fmla="*/ 0 w 2374107"/>
              <a:gd name="connsiteY0" fmla="*/ 0 h 45719"/>
              <a:gd name="connsiteX1" fmla="*/ 2374107 w 2374107"/>
              <a:gd name="connsiteY1" fmla="*/ 0 h 45719"/>
              <a:gd name="connsiteX2" fmla="*/ 2374107 w 2374107"/>
              <a:gd name="connsiteY2" fmla="*/ 45719 h 45719"/>
              <a:gd name="connsiteX3" fmla="*/ 0 w 2374107"/>
              <a:gd name="connsiteY3" fmla="*/ 45719 h 45719"/>
              <a:gd name="connsiteX4" fmla="*/ 0 w 2374107"/>
              <a:gd name="connsiteY4" fmla="*/ 0 h 45719"/>
              <a:gd name="connsiteX0" fmla="*/ 0 w 2430067"/>
              <a:gd name="connsiteY0" fmla="*/ 0 h 64769"/>
              <a:gd name="connsiteX1" fmla="*/ 2430067 w 2430067"/>
              <a:gd name="connsiteY1" fmla="*/ 19050 h 64769"/>
              <a:gd name="connsiteX2" fmla="*/ 2430067 w 2430067"/>
              <a:gd name="connsiteY2" fmla="*/ 64769 h 64769"/>
              <a:gd name="connsiteX3" fmla="*/ 55960 w 2430067"/>
              <a:gd name="connsiteY3" fmla="*/ 64769 h 64769"/>
              <a:gd name="connsiteX4" fmla="*/ 0 w 2430067"/>
              <a:gd name="connsiteY4" fmla="*/ 0 h 64769"/>
              <a:gd name="connsiteX0" fmla="*/ 0 w 2431088"/>
              <a:gd name="connsiteY0" fmla="*/ 0 h 94534"/>
              <a:gd name="connsiteX1" fmla="*/ 2431088 w 2431088"/>
              <a:gd name="connsiteY1" fmla="*/ 48815 h 94534"/>
              <a:gd name="connsiteX2" fmla="*/ 2431088 w 2431088"/>
              <a:gd name="connsiteY2" fmla="*/ 94534 h 94534"/>
              <a:gd name="connsiteX3" fmla="*/ 56981 w 2431088"/>
              <a:gd name="connsiteY3" fmla="*/ 94534 h 94534"/>
              <a:gd name="connsiteX4" fmla="*/ 0 w 2431088"/>
              <a:gd name="connsiteY4" fmla="*/ 0 h 94534"/>
              <a:gd name="connsiteX0" fmla="*/ 0 w 2425473"/>
              <a:gd name="connsiteY0" fmla="*/ 0 h 101678"/>
              <a:gd name="connsiteX1" fmla="*/ 2425473 w 2425473"/>
              <a:gd name="connsiteY1" fmla="*/ 55959 h 101678"/>
              <a:gd name="connsiteX2" fmla="*/ 2425473 w 2425473"/>
              <a:gd name="connsiteY2" fmla="*/ 101678 h 101678"/>
              <a:gd name="connsiteX3" fmla="*/ 51366 w 2425473"/>
              <a:gd name="connsiteY3" fmla="*/ 101678 h 101678"/>
              <a:gd name="connsiteX4" fmla="*/ 0 w 2425473"/>
              <a:gd name="connsiteY4" fmla="*/ 0 h 10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473" h="101678">
                <a:moveTo>
                  <a:pt x="0" y="0"/>
                </a:moveTo>
                <a:lnTo>
                  <a:pt x="2425473" y="55959"/>
                </a:lnTo>
                <a:lnTo>
                  <a:pt x="2425473" y="101678"/>
                </a:lnTo>
                <a:lnTo>
                  <a:pt x="51366" y="1016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52">
            <a:extLst>
              <a:ext uri="{FF2B5EF4-FFF2-40B4-BE49-F238E27FC236}">
                <a16:creationId xmlns="" xmlns:a16="http://schemas.microsoft.com/office/drawing/2014/main" id="{E197A7FD-CD8D-4609-AE35-64C89063E3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8697" y="6809135"/>
            <a:ext cx="160496" cy="48864"/>
          </a:xfrm>
          <a:custGeom>
            <a:avLst/>
            <a:gdLst>
              <a:gd name="connsiteX0" fmla="*/ 0 w 91440"/>
              <a:gd name="connsiteY0" fmla="*/ 0 h 27432"/>
              <a:gd name="connsiteX1" fmla="*/ 91440 w 91440"/>
              <a:gd name="connsiteY1" fmla="*/ 0 h 27432"/>
              <a:gd name="connsiteX2" fmla="*/ 91440 w 91440"/>
              <a:gd name="connsiteY2" fmla="*/ 27432 h 27432"/>
              <a:gd name="connsiteX3" fmla="*/ 0 w 91440"/>
              <a:gd name="connsiteY3" fmla="*/ 27432 h 27432"/>
              <a:gd name="connsiteX4" fmla="*/ 0 w 91440"/>
              <a:gd name="connsiteY4" fmla="*/ 0 h 27432"/>
              <a:gd name="connsiteX0" fmla="*/ 0 w 128350"/>
              <a:gd name="connsiteY0" fmla="*/ 0 h 36957"/>
              <a:gd name="connsiteX1" fmla="*/ 128350 w 128350"/>
              <a:gd name="connsiteY1" fmla="*/ 9525 h 36957"/>
              <a:gd name="connsiteX2" fmla="*/ 128350 w 128350"/>
              <a:gd name="connsiteY2" fmla="*/ 36957 h 36957"/>
              <a:gd name="connsiteX3" fmla="*/ 36910 w 128350"/>
              <a:gd name="connsiteY3" fmla="*/ 36957 h 36957"/>
              <a:gd name="connsiteX4" fmla="*/ 0 w 128350"/>
              <a:gd name="connsiteY4" fmla="*/ 0 h 36957"/>
              <a:gd name="connsiteX0" fmla="*/ 0 w 128350"/>
              <a:gd name="connsiteY0" fmla="*/ 0 h 36957"/>
              <a:gd name="connsiteX1" fmla="*/ 83106 w 128350"/>
              <a:gd name="connsiteY1" fmla="*/ 11906 h 36957"/>
              <a:gd name="connsiteX2" fmla="*/ 128350 w 128350"/>
              <a:gd name="connsiteY2" fmla="*/ 36957 h 36957"/>
              <a:gd name="connsiteX3" fmla="*/ 36910 w 128350"/>
              <a:gd name="connsiteY3" fmla="*/ 36957 h 36957"/>
              <a:gd name="connsiteX4" fmla="*/ 0 w 128350"/>
              <a:gd name="connsiteY4" fmla="*/ 0 h 36957"/>
              <a:gd name="connsiteX0" fmla="*/ 0 w 162878"/>
              <a:gd name="connsiteY0" fmla="*/ 0 h 44101"/>
              <a:gd name="connsiteX1" fmla="*/ 117634 w 162878"/>
              <a:gd name="connsiteY1" fmla="*/ 19050 h 44101"/>
              <a:gd name="connsiteX2" fmla="*/ 162878 w 162878"/>
              <a:gd name="connsiteY2" fmla="*/ 44101 h 44101"/>
              <a:gd name="connsiteX3" fmla="*/ 71438 w 162878"/>
              <a:gd name="connsiteY3" fmla="*/ 44101 h 44101"/>
              <a:gd name="connsiteX4" fmla="*/ 0 w 162878"/>
              <a:gd name="connsiteY4" fmla="*/ 0 h 44101"/>
              <a:gd name="connsiteX0" fmla="*/ 0 w 160496"/>
              <a:gd name="connsiteY0" fmla="*/ 0 h 48864"/>
              <a:gd name="connsiteX1" fmla="*/ 115252 w 160496"/>
              <a:gd name="connsiteY1" fmla="*/ 23813 h 48864"/>
              <a:gd name="connsiteX2" fmla="*/ 160496 w 160496"/>
              <a:gd name="connsiteY2" fmla="*/ 48864 h 48864"/>
              <a:gd name="connsiteX3" fmla="*/ 69056 w 160496"/>
              <a:gd name="connsiteY3" fmla="*/ 48864 h 48864"/>
              <a:gd name="connsiteX4" fmla="*/ 0 w 160496"/>
              <a:gd name="connsiteY4" fmla="*/ 0 h 48864"/>
              <a:gd name="connsiteX0" fmla="*/ 0 w 160496"/>
              <a:gd name="connsiteY0" fmla="*/ 0 h 48864"/>
              <a:gd name="connsiteX1" fmla="*/ 115252 w 160496"/>
              <a:gd name="connsiteY1" fmla="*/ 23813 h 48864"/>
              <a:gd name="connsiteX2" fmla="*/ 160496 w 160496"/>
              <a:gd name="connsiteY2" fmla="*/ 48864 h 48864"/>
              <a:gd name="connsiteX3" fmla="*/ 61912 w 160496"/>
              <a:gd name="connsiteY3" fmla="*/ 48864 h 48864"/>
              <a:gd name="connsiteX4" fmla="*/ 0 w 160496"/>
              <a:gd name="connsiteY4" fmla="*/ 0 h 48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496" h="48864">
                <a:moveTo>
                  <a:pt x="0" y="0"/>
                </a:moveTo>
                <a:lnTo>
                  <a:pt x="115252" y="23813"/>
                </a:lnTo>
                <a:lnTo>
                  <a:pt x="160496" y="48864"/>
                </a:lnTo>
                <a:lnTo>
                  <a:pt x="61912" y="48864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Graphic 33">
            <a:extLst>
              <a:ext uri="{FF2B5EF4-FFF2-40B4-BE49-F238E27FC236}">
                <a16:creationId xmlns="" xmlns:a16="http://schemas.microsoft.com/office/drawing/2014/main" id="{4180E01B-B1F4-437C-807D-1C930718EE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18417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rgbClr val="71B01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4B915618-7721-4F11-9F6D-4A64F8188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126" y="994611"/>
            <a:ext cx="7299158" cy="31041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6200" smtClean="0">
                <a:solidFill>
                  <a:srgbClr val="FFFFFF"/>
                </a:solidFill>
              </a:rPr>
              <a:t>Ελάτε να ανέβουμε στην σκηνή!</a:t>
            </a:r>
            <a:endParaRPr lang="en-US" sz="6200" dirty="0">
              <a:solidFill>
                <a:srgbClr val="FFFFFF"/>
              </a:solidFill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C0B64B74-19BE-47D9-8BB8-7081BF0E08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974206" y="411333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03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A6D37EE4-EA1B-46EE-A54B-5233C63C96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B0CEA6C6-D5B6-44F8-9268-E3923B01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585" y="703293"/>
            <a:ext cx="4584921" cy="194981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4200"/>
              <a:t>Θ' αρχίσουμε με θεατρικό παιχνίδι! 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="" xmlns:a16="http://schemas.microsoft.com/office/drawing/2014/main" id="{3EB27620-B0B1-4232-A055-99D3476060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183815" y="289514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1B01F"/>
          </a:solidFill>
          <a:ln w="38100" cap="rnd">
            <a:solidFill>
              <a:srgbClr val="71B01F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="" xmlns:a16="http://schemas.microsoft.com/office/drawing/2014/main" id="{54C843A3-EFEF-4AB3-A011-02F125DBC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4585" y="3164618"/>
            <a:ext cx="4584921" cy="3021497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Η </a:t>
            </a:r>
            <a:r>
              <a:rPr lang="en-US" dirty="0" err="1">
                <a:ea typeface="+mn-lt"/>
                <a:cs typeface="+mn-lt"/>
              </a:rPr>
              <a:t>έκφρ</a:t>
            </a:r>
            <a:r>
              <a:rPr lang="en-US" dirty="0">
                <a:ea typeface="+mn-lt"/>
                <a:cs typeface="+mn-lt"/>
              </a:rPr>
              <a:t>α</a:t>
            </a:r>
            <a:r>
              <a:rPr lang="en-US" dirty="0" err="1">
                <a:ea typeface="+mn-lt"/>
                <a:cs typeface="+mn-lt"/>
              </a:rPr>
              <a:t>ση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των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συν</a:t>
            </a:r>
            <a:r>
              <a:rPr lang="en-US" dirty="0">
                <a:ea typeface="+mn-lt"/>
                <a:cs typeface="+mn-lt"/>
              </a:rPr>
              <a:t>α</a:t>
            </a:r>
            <a:r>
              <a:rPr lang="en-US" dirty="0" err="1">
                <a:ea typeface="+mn-lt"/>
                <a:cs typeface="+mn-lt"/>
              </a:rPr>
              <a:t>ισθημάτων</a:t>
            </a:r>
            <a:r>
              <a:rPr lang="en-US" dirty="0">
                <a:ea typeface="+mn-lt"/>
                <a:cs typeface="+mn-lt"/>
              </a:rPr>
              <a:t> και </a:t>
            </a:r>
            <a:r>
              <a:rPr lang="en-US" dirty="0" err="1">
                <a:ea typeface="+mn-lt"/>
                <a:cs typeface="+mn-lt"/>
              </a:rPr>
              <a:t>εμ</a:t>
            </a:r>
            <a:r>
              <a:rPr lang="en-US" dirty="0">
                <a:ea typeface="+mn-lt"/>
                <a:cs typeface="+mn-lt"/>
              </a:rPr>
              <a:t>π</a:t>
            </a:r>
            <a:r>
              <a:rPr lang="en-US" dirty="0" err="1">
                <a:ea typeface="+mn-lt"/>
                <a:cs typeface="+mn-lt"/>
              </a:rPr>
              <a:t>ειριών</a:t>
            </a:r>
            <a:r>
              <a:rPr lang="en-US" dirty="0">
                <a:ea typeface="+mn-lt"/>
                <a:cs typeface="+mn-lt"/>
              </a:rPr>
              <a:t>  </a:t>
            </a:r>
            <a:r>
              <a:rPr lang="en-US" dirty="0" err="1">
                <a:ea typeface="+mn-lt"/>
                <a:cs typeface="+mn-lt"/>
              </a:rPr>
              <a:t>μέσω</a:t>
            </a:r>
            <a:r>
              <a:rPr lang="en-US" dirty="0">
                <a:ea typeface="+mn-lt"/>
                <a:cs typeface="+mn-lt"/>
              </a:rPr>
              <a:t>  </a:t>
            </a:r>
            <a:r>
              <a:rPr lang="en-US" dirty="0" err="1">
                <a:ea typeface="+mn-lt"/>
                <a:cs typeface="+mn-lt"/>
              </a:rPr>
              <a:t>θε</a:t>
            </a:r>
            <a:r>
              <a:rPr lang="en-US" dirty="0">
                <a:ea typeface="+mn-lt"/>
                <a:cs typeface="+mn-lt"/>
              </a:rPr>
              <a:t>α</a:t>
            </a:r>
            <a:r>
              <a:rPr lang="en-US" dirty="0" err="1">
                <a:ea typeface="+mn-lt"/>
                <a:cs typeface="+mn-lt"/>
              </a:rPr>
              <a:t>τρικών</a:t>
            </a:r>
            <a:r>
              <a:rPr lang="en-US" dirty="0">
                <a:ea typeface="+mn-lt"/>
                <a:cs typeface="+mn-lt"/>
              </a:rPr>
              <a:t> α</a:t>
            </a:r>
            <a:r>
              <a:rPr lang="en-US" dirty="0" err="1">
                <a:ea typeface="+mn-lt"/>
                <a:cs typeface="+mn-lt"/>
              </a:rPr>
              <a:t>σκήσεων</a:t>
            </a:r>
            <a:r>
              <a:rPr lang="en-US" dirty="0">
                <a:ea typeface="+mn-lt"/>
                <a:cs typeface="+mn-lt"/>
              </a:rPr>
              <a:t> και  α</a:t>
            </a:r>
            <a:r>
              <a:rPr lang="en-US" dirty="0" err="1">
                <a:ea typeface="+mn-lt"/>
                <a:cs typeface="+mn-lt"/>
              </a:rPr>
              <a:t>υτοσχεδι</a:t>
            </a:r>
            <a:r>
              <a:rPr lang="en-US" dirty="0">
                <a:ea typeface="+mn-lt"/>
                <a:cs typeface="+mn-lt"/>
              </a:rPr>
              <a:t>α</a:t>
            </a:r>
            <a:r>
              <a:rPr lang="en-US" dirty="0" err="1">
                <a:ea typeface="+mn-lt"/>
                <a:cs typeface="+mn-lt"/>
              </a:rPr>
              <a:t>σμού</a:t>
            </a:r>
            <a:r>
              <a:rPr lang="en-US" dirty="0">
                <a:ea typeface="+mn-lt"/>
                <a:cs typeface="+mn-lt"/>
              </a:rPr>
              <a:t>  </a:t>
            </a:r>
            <a:r>
              <a:rPr lang="en-US" dirty="0" err="1">
                <a:ea typeface="+mn-lt"/>
                <a:cs typeface="+mn-lt"/>
              </a:rPr>
              <a:t>εξο</a:t>
            </a:r>
            <a:r>
              <a:rPr lang="en-US" dirty="0">
                <a:ea typeface="+mn-lt"/>
                <a:cs typeface="+mn-lt"/>
              </a:rPr>
              <a:t>π</a:t>
            </a:r>
            <a:r>
              <a:rPr lang="en-US" dirty="0" err="1">
                <a:ea typeface="+mn-lt"/>
                <a:cs typeface="+mn-lt"/>
              </a:rPr>
              <a:t>λίζει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με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δεξιότητες</a:t>
            </a:r>
            <a:r>
              <a:rPr lang="en-US" dirty="0">
                <a:ea typeface="+mn-lt"/>
                <a:cs typeface="+mn-lt"/>
              </a:rPr>
              <a:t> και </a:t>
            </a:r>
            <a:r>
              <a:rPr lang="en-US" dirty="0" err="1">
                <a:ea typeface="+mn-lt"/>
                <a:cs typeface="+mn-lt"/>
              </a:rPr>
              <a:t>εργ</a:t>
            </a:r>
            <a:r>
              <a:rPr lang="en-US" dirty="0">
                <a:ea typeface="+mn-lt"/>
                <a:cs typeface="+mn-lt"/>
              </a:rPr>
              <a:t>α</a:t>
            </a:r>
            <a:r>
              <a:rPr lang="en-US" dirty="0" err="1">
                <a:ea typeface="+mn-lt"/>
                <a:cs typeface="+mn-lt"/>
              </a:rPr>
              <a:t>λεί</a:t>
            </a:r>
            <a:r>
              <a:rPr lang="en-US" dirty="0">
                <a:ea typeface="+mn-lt"/>
                <a:cs typeface="+mn-lt"/>
              </a:rPr>
              <a:t>α π</a:t>
            </a:r>
            <a:r>
              <a:rPr lang="en-US" dirty="0" err="1">
                <a:ea typeface="+mn-lt"/>
                <a:cs typeface="+mn-lt"/>
              </a:rPr>
              <a:t>ου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ίσως</a:t>
            </a:r>
            <a:r>
              <a:rPr lang="en-US" dirty="0">
                <a:ea typeface="+mn-lt"/>
                <a:cs typeface="+mn-lt"/>
              </a:rPr>
              <a:t>  </a:t>
            </a:r>
            <a:r>
              <a:rPr lang="en-US" dirty="0" err="1">
                <a:ea typeface="+mn-lt"/>
                <a:cs typeface="+mn-lt"/>
              </a:rPr>
              <a:t>κινητο</a:t>
            </a:r>
            <a:r>
              <a:rPr lang="en-US" dirty="0">
                <a:ea typeface="+mn-lt"/>
                <a:cs typeface="+mn-lt"/>
              </a:rPr>
              <a:t>π</a:t>
            </a:r>
            <a:r>
              <a:rPr lang="en-US" dirty="0" err="1">
                <a:ea typeface="+mn-lt"/>
                <a:cs typeface="+mn-lt"/>
              </a:rPr>
              <a:t>οιήσουν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γι</a:t>
            </a:r>
            <a:r>
              <a:rPr lang="en-US" dirty="0">
                <a:ea typeface="+mn-lt"/>
                <a:cs typeface="+mn-lt"/>
              </a:rPr>
              <a:t>α </a:t>
            </a:r>
            <a:r>
              <a:rPr lang="en-US" dirty="0" err="1">
                <a:ea typeface="+mn-lt"/>
                <a:cs typeface="+mn-lt"/>
              </a:rPr>
              <a:t>την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διερεύνηση</a:t>
            </a:r>
            <a:r>
              <a:rPr lang="en-US" dirty="0">
                <a:ea typeface="+mn-lt"/>
                <a:cs typeface="+mn-lt"/>
              </a:rPr>
              <a:t>  </a:t>
            </a:r>
            <a:r>
              <a:rPr lang="en-US" dirty="0" err="1">
                <a:ea typeface="+mn-lt"/>
                <a:cs typeface="+mn-lt"/>
              </a:rPr>
              <a:t>του</a:t>
            </a:r>
            <a:r>
              <a:rPr lang="en-US" dirty="0">
                <a:ea typeface="+mn-lt"/>
                <a:cs typeface="+mn-lt"/>
              </a:rPr>
              <a:t> εα</a:t>
            </a:r>
            <a:r>
              <a:rPr lang="en-US" dirty="0" err="1">
                <a:ea typeface="+mn-lt"/>
                <a:cs typeface="+mn-lt"/>
              </a:rPr>
              <a:t>υτού</a:t>
            </a:r>
            <a:r>
              <a:rPr lang="en-US" dirty="0">
                <a:ea typeface="+mn-lt"/>
                <a:cs typeface="+mn-lt"/>
              </a:rPr>
              <a:t> μας,, χαρα</a:t>
            </a:r>
            <a:r>
              <a:rPr lang="en-US" dirty="0" err="1">
                <a:ea typeface="+mn-lt"/>
                <a:cs typeface="+mn-lt"/>
              </a:rPr>
              <a:t>κτήρες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μέσ</a:t>
            </a:r>
            <a:r>
              <a:rPr lang="en-US" dirty="0">
                <a:ea typeface="+mn-lt"/>
                <a:cs typeface="+mn-lt"/>
              </a:rPr>
              <a:t>α από </a:t>
            </a:r>
            <a:r>
              <a:rPr lang="en-US" dirty="0" err="1">
                <a:ea typeface="+mn-lt"/>
                <a:cs typeface="+mn-lt"/>
              </a:rPr>
              <a:t>τους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ρόλους</a:t>
            </a:r>
            <a:r>
              <a:rPr lang="en-US" dirty="0">
                <a:ea typeface="+mn-lt"/>
                <a:cs typeface="+mn-lt"/>
              </a:rPr>
              <a:t>, α</a:t>
            </a:r>
            <a:r>
              <a:rPr lang="en-US" dirty="0" err="1">
                <a:ea typeface="+mn-lt"/>
                <a:cs typeface="+mn-lt"/>
              </a:rPr>
              <a:t>λλά</a:t>
            </a:r>
            <a:r>
              <a:rPr lang="en-US" dirty="0">
                <a:ea typeface="+mn-lt"/>
                <a:cs typeface="+mn-lt"/>
              </a:rPr>
              <a:t> και </a:t>
            </a:r>
            <a:r>
              <a:rPr lang="en-US" dirty="0" err="1">
                <a:ea typeface="+mn-lt"/>
                <a:cs typeface="+mn-lt"/>
              </a:rPr>
              <a:t>ολόκληρο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τον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κόσμο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μέσ</a:t>
            </a:r>
            <a:r>
              <a:rPr lang="en-US" dirty="0">
                <a:ea typeface="+mn-lt"/>
                <a:cs typeface="+mn-lt"/>
              </a:rPr>
              <a:t>α από </a:t>
            </a:r>
            <a:r>
              <a:rPr lang="en-US" dirty="0" err="1">
                <a:ea typeface="+mn-lt"/>
                <a:cs typeface="+mn-lt"/>
              </a:rPr>
              <a:t>το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θέ</a:t>
            </a:r>
            <a:r>
              <a:rPr lang="en-US" dirty="0">
                <a:ea typeface="+mn-lt"/>
                <a:cs typeface="+mn-lt"/>
              </a:rPr>
              <a:t>α</a:t>
            </a:r>
            <a:r>
              <a:rPr lang="en-US" dirty="0" err="1">
                <a:ea typeface="+mn-lt"/>
                <a:cs typeface="+mn-lt"/>
              </a:rPr>
              <a:t>τρο</a:t>
            </a:r>
            <a:r>
              <a:rPr lang="en-US" dirty="0">
                <a:ea typeface="+mn-lt"/>
                <a:cs typeface="+mn-lt"/>
              </a:rPr>
              <a:t>....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3214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6" name="Rectangle 10">
            <a:extLst>
              <a:ext uri="{FF2B5EF4-FFF2-40B4-BE49-F238E27FC236}">
                <a16:creationId xmlns="" xmlns:a16="http://schemas.microsoft.com/office/drawing/2014/main" id="{93245F62-CCC4-49E4-B95B-EA6C1E7905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42E40077-3A19-402A-89EC-A052AC264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3577456"/>
            <a:ext cx="10909640" cy="16878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/>
              <a:t>Θα π</a:t>
            </a:r>
            <a:r>
              <a:rPr lang="en-US" sz="3600" dirty="0" err="1"/>
              <a:t>εράσουμε</a:t>
            </a:r>
            <a:r>
              <a:rPr lang="en-US" sz="10000" dirty="0"/>
              <a:t> </a:t>
            </a:r>
            <a:r>
              <a:rPr lang="en-US" sz="3200" dirty="0" err="1"/>
              <a:t>τέλει</a:t>
            </a:r>
            <a:r>
              <a:rPr lang="en-US" sz="3200" dirty="0"/>
              <a:t>α!</a:t>
            </a:r>
          </a:p>
        </p:txBody>
      </p:sp>
      <p:pic>
        <p:nvPicPr>
          <p:cNvPr id="4" name="Εικόνα 4">
            <a:extLst>
              <a:ext uri="{FF2B5EF4-FFF2-40B4-BE49-F238E27FC236}">
                <a16:creationId xmlns="" xmlns:a16="http://schemas.microsoft.com/office/drawing/2014/main" id="{B807B9A3-7425-40AB-BB85-750A8587E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3908" y="1026515"/>
            <a:ext cx="6439588" cy="181918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6C0DD6B-6AA3-448F-9B99-8386295BC1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27432"/>
          </a:xfrm>
          <a:custGeom>
            <a:avLst/>
            <a:gdLst>
              <a:gd name="connsiteX0" fmla="*/ 0 w 4572000"/>
              <a:gd name="connsiteY0" fmla="*/ 0 h 27432"/>
              <a:gd name="connsiteX1" fmla="*/ 607423 w 4572000"/>
              <a:gd name="connsiteY1" fmla="*/ 0 h 27432"/>
              <a:gd name="connsiteX2" fmla="*/ 1123406 w 4572000"/>
              <a:gd name="connsiteY2" fmla="*/ 0 h 27432"/>
              <a:gd name="connsiteX3" fmla="*/ 1685109 w 4572000"/>
              <a:gd name="connsiteY3" fmla="*/ 0 h 27432"/>
              <a:gd name="connsiteX4" fmla="*/ 2383971 w 4572000"/>
              <a:gd name="connsiteY4" fmla="*/ 0 h 27432"/>
              <a:gd name="connsiteX5" fmla="*/ 2991394 w 4572000"/>
              <a:gd name="connsiteY5" fmla="*/ 0 h 27432"/>
              <a:gd name="connsiteX6" fmla="*/ 3553097 w 4572000"/>
              <a:gd name="connsiteY6" fmla="*/ 0 h 27432"/>
              <a:gd name="connsiteX7" fmla="*/ 4572000 w 4572000"/>
              <a:gd name="connsiteY7" fmla="*/ 0 h 27432"/>
              <a:gd name="connsiteX8" fmla="*/ 4572000 w 4572000"/>
              <a:gd name="connsiteY8" fmla="*/ 27432 h 27432"/>
              <a:gd name="connsiteX9" fmla="*/ 3918857 w 4572000"/>
              <a:gd name="connsiteY9" fmla="*/ 27432 h 27432"/>
              <a:gd name="connsiteX10" fmla="*/ 3357154 w 4572000"/>
              <a:gd name="connsiteY10" fmla="*/ 27432 h 27432"/>
              <a:gd name="connsiteX11" fmla="*/ 2612571 w 4572000"/>
              <a:gd name="connsiteY11" fmla="*/ 27432 h 27432"/>
              <a:gd name="connsiteX12" fmla="*/ 2005149 w 4572000"/>
              <a:gd name="connsiteY12" fmla="*/ 27432 h 27432"/>
              <a:gd name="connsiteX13" fmla="*/ 1489166 w 4572000"/>
              <a:gd name="connsiteY13" fmla="*/ 27432 h 27432"/>
              <a:gd name="connsiteX14" fmla="*/ 790303 w 4572000"/>
              <a:gd name="connsiteY14" fmla="*/ 27432 h 27432"/>
              <a:gd name="connsiteX15" fmla="*/ 0 w 4572000"/>
              <a:gd name="connsiteY15" fmla="*/ 27432 h 27432"/>
              <a:gd name="connsiteX16" fmla="*/ 0 w 457200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27432" fill="none" extrusionOk="0">
                <a:moveTo>
                  <a:pt x="0" y="0"/>
                </a:moveTo>
                <a:cubicBezTo>
                  <a:pt x="150397" y="-23421"/>
                  <a:pt x="474161" y="9174"/>
                  <a:pt x="607423" y="0"/>
                </a:cubicBezTo>
                <a:cubicBezTo>
                  <a:pt x="740685" y="-9174"/>
                  <a:pt x="868821" y="-4258"/>
                  <a:pt x="1123406" y="0"/>
                </a:cubicBezTo>
                <a:cubicBezTo>
                  <a:pt x="1377991" y="4258"/>
                  <a:pt x="1567664" y="-12410"/>
                  <a:pt x="1685109" y="0"/>
                </a:cubicBezTo>
                <a:cubicBezTo>
                  <a:pt x="1802554" y="12410"/>
                  <a:pt x="2193086" y="-14353"/>
                  <a:pt x="2383971" y="0"/>
                </a:cubicBezTo>
                <a:cubicBezTo>
                  <a:pt x="2574856" y="14353"/>
                  <a:pt x="2697477" y="-26142"/>
                  <a:pt x="2991394" y="0"/>
                </a:cubicBezTo>
                <a:cubicBezTo>
                  <a:pt x="3285311" y="26142"/>
                  <a:pt x="3423667" y="26544"/>
                  <a:pt x="3553097" y="0"/>
                </a:cubicBezTo>
                <a:cubicBezTo>
                  <a:pt x="3682527" y="-26544"/>
                  <a:pt x="4344147" y="50350"/>
                  <a:pt x="4572000" y="0"/>
                </a:cubicBezTo>
                <a:cubicBezTo>
                  <a:pt x="4571027" y="8304"/>
                  <a:pt x="4571522" y="21512"/>
                  <a:pt x="4572000" y="27432"/>
                </a:cubicBezTo>
                <a:cubicBezTo>
                  <a:pt x="4438349" y="5490"/>
                  <a:pt x="4090129" y="31231"/>
                  <a:pt x="3918857" y="27432"/>
                </a:cubicBezTo>
                <a:cubicBezTo>
                  <a:pt x="3747585" y="23633"/>
                  <a:pt x="3498826" y="6883"/>
                  <a:pt x="3357154" y="27432"/>
                </a:cubicBezTo>
                <a:cubicBezTo>
                  <a:pt x="3215482" y="47981"/>
                  <a:pt x="2784289" y="56849"/>
                  <a:pt x="2612571" y="27432"/>
                </a:cubicBezTo>
                <a:cubicBezTo>
                  <a:pt x="2440853" y="-1985"/>
                  <a:pt x="2261292" y="25951"/>
                  <a:pt x="2005149" y="27432"/>
                </a:cubicBezTo>
                <a:cubicBezTo>
                  <a:pt x="1749006" y="28913"/>
                  <a:pt x="1700078" y="34342"/>
                  <a:pt x="1489166" y="27432"/>
                </a:cubicBezTo>
                <a:cubicBezTo>
                  <a:pt x="1278254" y="20522"/>
                  <a:pt x="1077188" y="56916"/>
                  <a:pt x="790303" y="27432"/>
                </a:cubicBezTo>
                <a:cubicBezTo>
                  <a:pt x="503418" y="-2052"/>
                  <a:pt x="359168" y="57044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572000" h="27432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72485" y="9333"/>
                  <a:pt x="4573278" y="19699"/>
                  <a:pt x="4572000" y="27432"/>
                </a:cubicBezTo>
                <a:cubicBezTo>
                  <a:pt x="4318030" y="43025"/>
                  <a:pt x="4161104" y="34314"/>
                  <a:pt x="4010297" y="27432"/>
                </a:cubicBezTo>
                <a:cubicBezTo>
                  <a:pt x="3859490" y="20550"/>
                  <a:pt x="3592529" y="6613"/>
                  <a:pt x="3357154" y="27432"/>
                </a:cubicBezTo>
                <a:cubicBezTo>
                  <a:pt x="3121779" y="48251"/>
                  <a:pt x="2884285" y="3780"/>
                  <a:pt x="2704011" y="27432"/>
                </a:cubicBezTo>
                <a:cubicBezTo>
                  <a:pt x="2523737" y="51084"/>
                  <a:pt x="2295944" y="32081"/>
                  <a:pt x="2096589" y="27432"/>
                </a:cubicBezTo>
                <a:cubicBezTo>
                  <a:pt x="1897234" y="22783"/>
                  <a:pt x="1623782" y="52518"/>
                  <a:pt x="1352006" y="27432"/>
                </a:cubicBezTo>
                <a:cubicBezTo>
                  <a:pt x="1080230" y="2346"/>
                  <a:pt x="869959" y="12864"/>
                  <a:pt x="607423" y="27432"/>
                </a:cubicBezTo>
                <a:cubicBezTo>
                  <a:pt x="344887" y="42000"/>
                  <a:pt x="188100" y="40051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71B01F"/>
          </a:solidFill>
          <a:ln w="38100" cap="rnd">
            <a:solidFill>
              <a:srgbClr val="71B01F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26">
            <a:extLst>
              <a:ext uri="{FF2B5EF4-FFF2-40B4-BE49-F238E27FC236}">
                <a16:creationId xmlns="" xmlns:a16="http://schemas.microsoft.com/office/drawing/2014/main" id="{F28B82B1-E269-4325-A665-6CFE5DEE5D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ooter Placeholder 27">
            <a:extLst>
              <a:ext uri="{FF2B5EF4-FFF2-40B4-BE49-F238E27FC236}">
                <a16:creationId xmlns="" xmlns:a16="http://schemas.microsoft.com/office/drawing/2014/main" id="{7C700527-76FD-4DF4-A597-6F5E089CA0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Slide Number Placeholder 28">
            <a:extLst>
              <a:ext uri="{FF2B5EF4-FFF2-40B4-BE49-F238E27FC236}">
                <a16:creationId xmlns="" xmlns:a16="http://schemas.microsoft.com/office/drawing/2014/main" id="{B5EA49A9-01EB-4D60-A392-7DC9B625D6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5162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D45EE4-C4F0-4F72-B1C6-39F596D138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7">
            <a:extLst>
              <a:ext uri="{FF2B5EF4-FFF2-40B4-BE49-F238E27FC236}">
                <a16:creationId xmlns="" xmlns:a16="http://schemas.microsoft.com/office/drawing/2014/main" id="{8C459BAD-4279-4A9D-B0C5-662C5F5ED2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onnsiteX0" fmla="*/ 0 w 5649003"/>
              <a:gd name="connsiteY0" fmla="*/ 5325836 h 10651671"/>
              <a:gd name="connsiteX1" fmla="*/ 2824502 w 5649003"/>
              <a:gd name="connsiteY1" fmla="*/ 0 h 10651671"/>
              <a:gd name="connsiteX2" fmla="*/ 5649004 w 5649003"/>
              <a:gd name="connsiteY2" fmla="*/ 5325836 h 10651671"/>
              <a:gd name="connsiteX3" fmla="*/ 2824502 w 5649003"/>
              <a:gd name="connsiteY3" fmla="*/ 10651672 h 10651671"/>
              <a:gd name="connsiteX4" fmla="*/ 0 w 5649003"/>
              <a:gd name="connsiteY4" fmla="*/ 5325836 h 10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rgbClr val="71B01F"/>
          </a:solidFill>
          <a:ln w="57150">
            <a:solidFill>
              <a:srgbClr val="71B01F"/>
            </a:solidFill>
            <a:extLst>
              <a:ext uri="{C807C97D-BFC1-408E-A445-0C87EB9F89A2}">
                <ask:lineSketchStyleProps xmlns=""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272B7844-18F1-4A1E-A808-01923BCAE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1911096"/>
            <a:ext cx="8055864" cy="2076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</a:rPr>
              <a:t>Θα </a:t>
            </a:r>
            <a:r>
              <a:rPr lang="en-US" sz="3600" dirty="0" err="1">
                <a:solidFill>
                  <a:srgbClr val="FFFFFF"/>
                </a:solidFill>
              </a:rPr>
              <a:t>ετοιμάσουμε</a:t>
            </a:r>
            <a:r>
              <a:rPr lang="en-US" sz="80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μι</a:t>
            </a:r>
            <a:r>
              <a:rPr lang="en-US" sz="3600" dirty="0">
                <a:solidFill>
                  <a:srgbClr val="FFFFFF"/>
                </a:solidFill>
              </a:rPr>
              <a:t>α </a:t>
            </a:r>
            <a:r>
              <a:rPr lang="en-US" sz="3600" dirty="0" err="1">
                <a:solidFill>
                  <a:srgbClr val="FFFFFF"/>
                </a:solidFill>
              </a:rPr>
              <a:t>θε</a:t>
            </a:r>
            <a:r>
              <a:rPr lang="en-US" sz="3600" dirty="0">
                <a:solidFill>
                  <a:srgbClr val="FFFFFF"/>
                </a:solidFill>
              </a:rPr>
              <a:t>α</a:t>
            </a:r>
            <a:r>
              <a:rPr lang="en-US" sz="3600" dirty="0" err="1">
                <a:solidFill>
                  <a:srgbClr val="FFFFFF"/>
                </a:solidFill>
              </a:rPr>
              <a:t>τρική</a:t>
            </a:r>
            <a:r>
              <a:rPr lang="en-US" sz="3600" dirty="0">
                <a:solidFill>
                  <a:srgbClr val="FFFFFF"/>
                </a:solidFill>
              </a:rPr>
              <a:t> πα</a:t>
            </a:r>
            <a:r>
              <a:rPr lang="en-US" sz="3600" dirty="0" err="1">
                <a:solidFill>
                  <a:srgbClr val="FFFFFF"/>
                </a:solidFill>
              </a:rPr>
              <a:t>ράστ</a:t>
            </a:r>
            <a:r>
              <a:rPr lang="en-US" sz="3600" dirty="0">
                <a:solidFill>
                  <a:srgbClr val="FFFFFF"/>
                </a:solidFill>
              </a:rPr>
              <a:t>α</a:t>
            </a:r>
            <a:r>
              <a:rPr lang="en-US" sz="3600" dirty="0" err="1">
                <a:solidFill>
                  <a:srgbClr val="FFFFFF"/>
                </a:solidFill>
              </a:rPr>
              <a:t>ση</a:t>
            </a:r>
            <a:r>
              <a:rPr lang="en-US" sz="3600" dirty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="" xmlns:a16="http://schemas.microsoft.com/office/drawing/2014/main" id="{0953BC39-9D68-40BE-BF3C-5C4EB782AF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398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B2EDE378-AB54-43E5-A869-B6316AE79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θα κερδίσουμε;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69391DEF-ACDE-479E-9C96-65E55672C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l-GR" dirty="0">
                <a:ea typeface="+mn-lt"/>
                <a:cs typeface="+mn-lt"/>
              </a:rPr>
              <a:t>    </a:t>
            </a:r>
          </a:p>
          <a:p>
            <a:pPr marL="0" indent="0">
              <a:buNone/>
            </a:pPr>
            <a:r>
              <a:rPr lang="el-GR" dirty="0">
                <a:ea typeface="+mn-lt"/>
                <a:cs typeface="+mn-lt"/>
              </a:rPr>
              <a:t>        Ψάχνουμε την ανάπτυξη και την καλλιέργεια  των ταλέντων και των δεξιοτήτων  μας, μέσα από το καλλιτεχνικό γεγονός, μέσα από την προσπάθεια για  δημιουργία θεατρικής παράστασης!</a:t>
            </a:r>
          </a:p>
          <a:p>
            <a:pPr marL="0" indent="0">
              <a:buNone/>
            </a:pPr>
            <a:r>
              <a:rPr lang="el-GR" dirty="0">
                <a:ea typeface="+mn-lt"/>
                <a:cs typeface="+mn-lt"/>
              </a:rPr>
              <a:t> (ερμηνεία ρόλων, δημιουργία θεατρικής ενδυμασίας και σκηνογραφίας, μουσική επένδυση της παράστασης κ.ά.).  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22793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>
            <a:extLst>
              <a:ext uri="{FF2B5EF4-FFF2-40B4-BE49-F238E27FC236}">
                <a16:creationId xmlns=""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" name="Rectangle 20">
            <a:extLst>
              <a:ext uri="{FF2B5EF4-FFF2-40B4-BE49-F238E27FC236}">
                <a16:creationId xmlns="" xmlns:a16="http://schemas.microsoft.com/office/drawing/2014/main" id="{9B7AD9F6-8CE7-4299-8FC6-328F4DCD3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DEA728EB-F93F-4449-A50A-92FAB34F9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/>
              <a:t>On stage!</a:t>
            </a:r>
          </a:p>
        </p:txBody>
      </p:sp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F49775AF-8896-43EE-92C6-83497D6DC5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1B01F"/>
          </a:solidFill>
          <a:ln w="38100" cap="rnd">
            <a:solidFill>
              <a:srgbClr val="71B01F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Εικόνα 4" descr="Εικόνα που περιέχει τόξο&#10;&#10;Περιγραφή που δημιουργήθηκε αυτόματα">
            <a:extLst>
              <a:ext uri="{FF2B5EF4-FFF2-40B4-BE49-F238E27FC236}">
                <a16:creationId xmlns="" xmlns:a16="http://schemas.microsoft.com/office/drawing/2014/main" id="{D747B765-89EB-464B-88E6-37B464DD8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66" r="10035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3825754233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31201C"/>
      </a:dk2>
      <a:lt2>
        <a:srgbClr val="F2F0F3"/>
      </a:lt2>
      <a:accent1>
        <a:srgbClr val="71B01F"/>
      </a:accent1>
      <a:accent2>
        <a:srgbClr val="A4A612"/>
      </a:accent2>
      <a:accent3>
        <a:srgbClr val="D89126"/>
      </a:accent3>
      <a:accent4>
        <a:srgbClr val="D53A17"/>
      </a:accent4>
      <a:accent5>
        <a:srgbClr val="E72955"/>
      </a:accent5>
      <a:accent6>
        <a:srgbClr val="D51792"/>
      </a:accent6>
      <a:hlink>
        <a:srgbClr val="C0434B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TF10001119</Template>
  <TotalTime>23</TotalTime>
  <Words>118</Words>
  <Application>Microsoft Office PowerPoint</Application>
  <PresentationFormat>Προσαρμογή</PresentationFormat>
  <Paragraphs>45</Paragraphs>
  <Slides>14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SketchyVTI</vt:lpstr>
      <vt:lpstr>Θεατρικό εργαστήριο</vt:lpstr>
      <vt:lpstr>κάθε Τρίτη, 13:50- 15:20</vt:lpstr>
      <vt:lpstr>Η αφίσα μας</vt:lpstr>
      <vt:lpstr>Ελάτε να ανέβουμε στην σκηνή!</vt:lpstr>
      <vt:lpstr>Θ' αρχίσουμε με θεατρικό παιχνίδι! </vt:lpstr>
      <vt:lpstr>Θα περάσουμε τέλεια!</vt:lpstr>
      <vt:lpstr>Θα ετοιμάσουμε μια θεατρική παράσταση!</vt:lpstr>
      <vt:lpstr>Τι θα κερδίσουμε;</vt:lpstr>
      <vt:lpstr>On stage!</vt:lpstr>
      <vt:lpstr>Φίλοι!</vt:lpstr>
      <vt:lpstr>Το πρόγραμμά μας!</vt:lpstr>
      <vt:lpstr>Τα εργαλεία μας:</vt:lpstr>
      <vt:lpstr>Αρχαίο θέατρο...είναι στο αίμα μας!</vt:lpstr>
      <vt:lpstr>Πληροφορίες: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/>
  <cp:lastModifiedBy>User</cp:lastModifiedBy>
  <cp:revision>172</cp:revision>
  <dcterms:created xsi:type="dcterms:W3CDTF">2021-09-16T07:48:19Z</dcterms:created>
  <dcterms:modified xsi:type="dcterms:W3CDTF">2025-09-09T08:44:22Z</dcterms:modified>
</cp:coreProperties>
</file>